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7FB4A1-A323-41F8-A15E-B990979DD914}" type="datetimeFigureOut">
              <a:rPr lang="en-IN" smtClean="0"/>
              <a:pPr/>
              <a:t>20-01-2020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127240A-56FA-497E-8CFD-07003E929F0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888288" cy="5328592"/>
          </a:xfrm>
        </p:spPr>
        <p:txBody>
          <a:bodyPr>
            <a:normAutofit fontScale="92500" lnSpcReduction="20000"/>
          </a:bodyPr>
          <a:lstStyle/>
          <a:p>
            <a:r>
              <a:rPr lang="en-IN" dirty="0" smtClean="0"/>
              <a:t>Income Tax is a financial charge on the income of a person. Some of its salient features are given below: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Central Tax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Direct Tax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Tax on taxable income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Progressive Rates of Tax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Scope of Taxation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Tax exemption limit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Burden on rich class persons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Separate administration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Distribution of tax: Central and State Government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Largest Source of Revenue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Tax for Country Welfare</a:t>
            </a:r>
            <a:endParaRPr lang="en-IN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576064"/>
          </a:xfrm>
        </p:spPr>
        <p:txBody>
          <a:bodyPr>
            <a:normAutofit/>
          </a:bodyPr>
          <a:lstStyle/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Salient features of income tax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888288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IN" sz="3200" dirty="0" smtClean="0"/>
              <a:t>An Individual</a:t>
            </a:r>
          </a:p>
          <a:p>
            <a:pPr>
              <a:buFont typeface="Wingdings" pitchFamily="2" charset="2"/>
              <a:buChar char="ü"/>
            </a:pPr>
            <a:r>
              <a:rPr lang="en-IN" sz="3200" dirty="0" smtClean="0"/>
              <a:t>A Hindu Undivided Family</a:t>
            </a:r>
          </a:p>
          <a:p>
            <a:pPr>
              <a:buFont typeface="Wingdings" pitchFamily="2" charset="2"/>
              <a:buChar char="ü"/>
            </a:pPr>
            <a:r>
              <a:rPr lang="en-IN" sz="3200" dirty="0" smtClean="0"/>
              <a:t>A Company</a:t>
            </a:r>
          </a:p>
          <a:p>
            <a:pPr>
              <a:buFont typeface="Wingdings" pitchFamily="2" charset="2"/>
              <a:buChar char="ü"/>
            </a:pPr>
            <a:r>
              <a:rPr lang="en-IN" sz="3200" dirty="0" smtClean="0"/>
              <a:t>A Firm</a:t>
            </a:r>
          </a:p>
          <a:p>
            <a:pPr>
              <a:buFont typeface="Wingdings" pitchFamily="2" charset="2"/>
              <a:buChar char="ü"/>
            </a:pPr>
            <a:r>
              <a:rPr lang="en-IN" sz="3200" dirty="0" smtClean="0"/>
              <a:t>An Association of Persons or a Body of Individuals</a:t>
            </a:r>
          </a:p>
          <a:p>
            <a:pPr>
              <a:buFont typeface="Wingdings" pitchFamily="2" charset="2"/>
              <a:buChar char="ü"/>
            </a:pPr>
            <a:r>
              <a:rPr lang="en-IN" sz="3200" dirty="0" smtClean="0"/>
              <a:t>A Local Authority</a:t>
            </a:r>
          </a:p>
          <a:p>
            <a:pPr>
              <a:buFont typeface="Wingdings" pitchFamily="2" charset="2"/>
              <a:buChar char="ü"/>
            </a:pPr>
            <a:r>
              <a:rPr lang="en-IN" sz="3200" dirty="0" smtClean="0"/>
              <a:t>Artificial Juridical Person</a:t>
            </a:r>
            <a:endParaRPr lang="en-IN" sz="32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576064"/>
          </a:xfrm>
        </p:spPr>
        <p:txBody>
          <a:bodyPr>
            <a:normAutofit/>
          </a:bodyPr>
          <a:lstStyle/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Person includes: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888288" cy="5328592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4400" dirty="0" err="1" smtClean="0">
                <a:latin typeface="Times New Roman" pitchFamily="18" charset="0"/>
                <a:cs typeface="Times New Roman" pitchFamily="18" charset="0"/>
              </a:rPr>
              <a:t>Assessee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means a person by whom any tax or any other sum of money is payable under the Income Tax Act1961</a:t>
            </a:r>
          </a:p>
          <a:p>
            <a:pPr algn="just"/>
            <a:r>
              <a:rPr lang="en-IN" sz="4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Includes: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Every Person who is liable to pay tax</a:t>
            </a:r>
          </a:p>
          <a:p>
            <a:pPr algn="just">
              <a:buFont typeface="Wingdings" pitchFamily="2" charset="2"/>
              <a:buChar char="Ø"/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A Deemed </a:t>
            </a:r>
            <a:r>
              <a:rPr lang="en-IN" sz="4400" dirty="0" err="1" smtClean="0">
                <a:latin typeface="Times New Roman" pitchFamily="18" charset="0"/>
                <a:cs typeface="Times New Roman" pitchFamily="18" charset="0"/>
              </a:rPr>
              <a:t>Assessee</a:t>
            </a:r>
            <a:endParaRPr lang="en-IN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IN" sz="4400" dirty="0" err="1" smtClean="0">
                <a:latin typeface="Times New Roman" pitchFamily="18" charset="0"/>
                <a:cs typeface="Times New Roman" pitchFamily="18" charset="0"/>
              </a:rPr>
              <a:t>Assessee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in Default</a:t>
            </a:r>
            <a:endParaRPr lang="en-IN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576064"/>
          </a:xfrm>
        </p:spPr>
        <p:txBody>
          <a:bodyPr>
            <a:normAutofit/>
          </a:bodyPr>
          <a:lstStyle/>
          <a:p>
            <a:pPr algn="ctr"/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Assessee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Section 2 (7)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888288" cy="5328592"/>
          </a:xfrm>
        </p:spPr>
        <p:txBody>
          <a:bodyPr>
            <a:normAutofit fontScale="92500" lnSpcReduction="10000"/>
          </a:bodyPr>
          <a:lstStyle/>
          <a:p>
            <a:r>
              <a:rPr lang="en-IN" sz="3200" dirty="0" smtClean="0">
                <a:solidFill>
                  <a:srgbClr val="FFC000"/>
                </a:solidFill>
              </a:rPr>
              <a:t>The income of a person is computed under the following five heads: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Salaries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Income From House Property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Profits and Gains of Business or Profession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Capital Gains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Income from Other Sources</a:t>
            </a:r>
          </a:p>
          <a:p>
            <a:r>
              <a:rPr lang="en-IN" sz="3200" dirty="0" smtClean="0"/>
              <a:t>The aggregate income under these heads computed after making deductions permissible under that head but before making any deductions under Section 80 C to 80 U is termed as “Gross Total Income”.</a:t>
            </a:r>
            <a:endParaRPr lang="en-IN" sz="32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576064"/>
          </a:xfrm>
        </p:spPr>
        <p:txBody>
          <a:bodyPr>
            <a:normAutofit/>
          </a:bodyPr>
          <a:lstStyle/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Gross Total Income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888288" cy="5328592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C000"/>
                </a:solidFill>
              </a:rPr>
              <a:t>Casual income includes the following receipts: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Winning form lotteries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Winning from crossword puzzles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Winning from races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Winning from card games and other games of any sort</a:t>
            </a:r>
          </a:p>
          <a:p>
            <a:pPr>
              <a:buFont typeface="Wingdings" pitchFamily="2" charset="2"/>
              <a:buChar char="q"/>
            </a:pPr>
            <a:r>
              <a:rPr lang="en-IN" sz="3200" dirty="0" smtClean="0"/>
              <a:t>Winning from gambling or betting of any form or nature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576064"/>
          </a:xfrm>
        </p:spPr>
        <p:txBody>
          <a:bodyPr>
            <a:normAutofit/>
          </a:bodyPr>
          <a:lstStyle/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Casual Income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888288" cy="5328592"/>
          </a:xfrm>
        </p:spPr>
        <p:txBody>
          <a:bodyPr>
            <a:normAutofit lnSpcReduction="10000"/>
          </a:bodyPr>
          <a:lstStyle/>
          <a:p>
            <a:pPr algn="ctr"/>
            <a:r>
              <a:rPr lang="en-IN" sz="8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GTI</a:t>
            </a:r>
          </a:p>
          <a:p>
            <a:pPr algn="ctr"/>
            <a:r>
              <a:rPr lang="en-IN" sz="8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en-IN" sz="8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Deductions from 80 C to 80 U</a:t>
            </a:r>
            <a:endParaRPr lang="en-IN" sz="8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576064"/>
          </a:xfrm>
        </p:spPr>
        <p:txBody>
          <a:bodyPr>
            <a:noAutofit/>
          </a:bodyPr>
          <a:lstStyle/>
          <a:p>
            <a:pPr algn="ctr"/>
            <a:r>
              <a:rPr lang="en-IN" sz="4800" dirty="0" smtClean="0">
                <a:latin typeface="Times New Roman" pitchFamily="18" charset="0"/>
                <a:cs typeface="Times New Roman" pitchFamily="18" charset="0"/>
              </a:rPr>
              <a:t>Total Income</a:t>
            </a:r>
            <a:endParaRPr lang="en-IN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772815"/>
            <a:ext cx="8816280" cy="4248473"/>
          </a:xfrm>
        </p:spPr>
        <p:txBody>
          <a:bodyPr>
            <a:normAutofit/>
          </a:bodyPr>
          <a:lstStyle/>
          <a:p>
            <a:pPr algn="ctr"/>
            <a:endParaRPr lang="en-IN" sz="9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71656" cy="1584176"/>
          </a:xfrm>
        </p:spPr>
        <p:txBody>
          <a:bodyPr>
            <a:noAutofit/>
          </a:bodyPr>
          <a:lstStyle/>
          <a:p>
            <a:pPr algn="ctr" fontAlgn="base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For the gross total income that you have earned in financial year 2018-19, its assessed in the assessment year 2019-20 and the ITR needs to be filed by the due date.</a:t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Tax Rates – In case of an Individual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endParaRPr lang="en-IN" sz="2000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r. Parmila\Desktop\T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8640959" cy="360039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00807"/>
            <a:ext cx="9067800" cy="4320481"/>
          </a:xfrm>
        </p:spPr>
        <p:txBody>
          <a:bodyPr>
            <a:normAutofit/>
          </a:bodyPr>
          <a:lstStyle/>
          <a:p>
            <a:pPr algn="ctr"/>
            <a:endParaRPr lang="en-IN" sz="9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1656184"/>
          </a:xfrm>
        </p:spPr>
        <p:txBody>
          <a:bodyPr>
            <a:noAutofit/>
          </a:bodyPr>
          <a:lstStyle/>
          <a:p>
            <a:pPr algn="ctr" fontAlgn="base"/>
            <a:r>
              <a:rPr lang="en-IN" sz="2000" b="1" dirty="0" smtClean="0">
                <a:solidFill>
                  <a:srgbClr val="002060"/>
                </a:solidFill>
              </a:rPr>
              <a:t>Tax Rates –</a:t>
            </a:r>
            <a:r>
              <a:rPr lang="en-IN" sz="2000" dirty="0" smtClean="0">
                <a:solidFill>
                  <a:srgbClr val="002060"/>
                </a:solidFill>
              </a:rPr>
              <a:t> In case of a resident senior citizen </a:t>
            </a:r>
            <a:r>
              <a:rPr lang="en-IN" sz="2000" dirty="0" smtClean="0"/>
              <a:t>(who is 60 years or more at any time during the previous year but less than 80 years on the last day of the previous year)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endParaRPr lang="en-IN" sz="2000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r. Parmila\Desktop\T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8964488" cy="367240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00807"/>
            <a:ext cx="9067800" cy="4320481"/>
          </a:xfrm>
        </p:spPr>
        <p:txBody>
          <a:bodyPr>
            <a:normAutofit/>
          </a:bodyPr>
          <a:lstStyle/>
          <a:p>
            <a:pPr algn="ctr"/>
            <a:endParaRPr lang="en-IN" sz="9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1440160"/>
          </a:xfrm>
        </p:spPr>
        <p:txBody>
          <a:bodyPr>
            <a:noAutofit/>
          </a:bodyPr>
          <a:lstStyle/>
          <a:p>
            <a:pPr algn="ctr" fontAlgn="base"/>
            <a:r>
              <a:rPr lang="en-I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Tax Rates – In case of a resident super senior citizen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(who is 80 years or more at any time during the previous year)</a:t>
            </a:r>
            <a:br>
              <a:rPr lang="en-IN" sz="2400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Dr. Parmila\Desktop\T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424847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9067800" cy="460851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While calculating the actual tax liability for the assessment year 2019-20, based on one’s income, you will need to keep note of the following three points.</a:t>
            </a:r>
          </a:p>
          <a:p>
            <a:pPr marL="1371600" indent="-1371600" fontAlgn="base">
              <a:buFont typeface="+mj-lt"/>
              <a:buAutoNum type="arabicPeriod"/>
            </a:pPr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Health and Education Cess</a:t>
            </a:r>
          </a:p>
          <a:p>
            <a:pPr marL="1371600" indent="-1371600" fontAlgn="base">
              <a:buFont typeface="+mj-lt"/>
              <a:buAutoNum type="arabicPeriod"/>
            </a:pPr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Rebate under Section 87A </a:t>
            </a:r>
          </a:p>
          <a:p>
            <a:pPr marL="1371600" indent="-1371600" fontAlgn="base">
              <a:buFont typeface="+mj-lt"/>
              <a:buAutoNum type="arabicPeriod"/>
            </a:pPr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Surcharge</a:t>
            </a:r>
          </a:p>
          <a:p>
            <a:pPr fontAlgn="base"/>
            <a:endParaRPr lang="en-IN" sz="9600" dirty="0" smtClean="0"/>
          </a:p>
          <a:p>
            <a:pPr algn="ctr"/>
            <a:endParaRPr lang="en-IN" sz="9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00807"/>
            <a:ext cx="9067800" cy="4320481"/>
          </a:xfrm>
        </p:spPr>
        <p:txBody>
          <a:bodyPr>
            <a:noAutofit/>
          </a:bodyPr>
          <a:lstStyle/>
          <a:p>
            <a:pPr algn="just"/>
            <a:r>
              <a:rPr lang="en-IN" sz="4800" dirty="0" smtClean="0">
                <a:latin typeface="Times New Roman" pitchFamily="18" charset="0"/>
                <a:cs typeface="Times New Roman" pitchFamily="18" charset="0"/>
              </a:rPr>
              <a:t>The amount of income tax and the applicable surcharge, will have to be further increased by health and education cess calculated at the rate of 4 per cent of such income-tax and surcharge.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1440160"/>
          </a:xfrm>
        </p:spPr>
        <p:txBody>
          <a:bodyPr>
            <a:noAutofit/>
          </a:bodyPr>
          <a:lstStyle/>
          <a:p>
            <a:pPr algn="ctr" fontAlgn="base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Health and Education Cess</a:t>
            </a:r>
            <a:endParaRPr lang="en-IN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00807"/>
            <a:ext cx="9067800" cy="3888433"/>
          </a:xfrm>
        </p:spPr>
        <p:txBody>
          <a:bodyPr>
            <a:noAutofit/>
          </a:bodyPr>
          <a:lstStyle/>
          <a:p>
            <a:pPr algn="just"/>
            <a:r>
              <a:rPr lang="en-IN" sz="3200" dirty="0" smtClean="0"/>
              <a:t> </a:t>
            </a:r>
            <a:r>
              <a:rPr lang="en-IN" sz="4000" dirty="0" smtClean="0"/>
              <a:t>The rebate is available to a resident individual if his total income does not exceed Rs. 3.5 </a:t>
            </a:r>
            <a:r>
              <a:rPr lang="en-IN" sz="4000" dirty="0" err="1" smtClean="0"/>
              <a:t>lakh</a:t>
            </a:r>
            <a:r>
              <a:rPr lang="en-IN" sz="4000" dirty="0" smtClean="0"/>
              <a:t>. The amount of rebate shall be 100 per cent of income tax or Rs. 2,500, whichever is less. For the AY 201-21, the limit is raised to Rs 5 </a:t>
            </a:r>
            <a:r>
              <a:rPr lang="en-IN" sz="4000" dirty="0" err="1" smtClean="0"/>
              <a:t>lakh</a:t>
            </a:r>
            <a:r>
              <a:rPr lang="en-IN" sz="4000" dirty="0" smtClean="0"/>
              <a:t> and a maximum rebate of Rs 12,500 will be allowed.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1152128"/>
          </a:xfrm>
        </p:spPr>
        <p:txBody>
          <a:bodyPr>
            <a:noAutofit/>
          </a:bodyPr>
          <a:lstStyle/>
          <a:p>
            <a:pPr algn="ctr" fontAlgn="base"/>
            <a:r>
              <a:rPr lang="en-IN" b="1" dirty="0" smtClean="0"/>
              <a:t>Rebate under Section 87A:</a:t>
            </a:r>
            <a:endParaRPr lang="en-IN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00807"/>
            <a:ext cx="9067800" cy="3888433"/>
          </a:xfrm>
        </p:spPr>
        <p:txBody>
          <a:bodyPr>
            <a:noAutofit/>
          </a:bodyPr>
          <a:lstStyle/>
          <a:p>
            <a:r>
              <a:rPr lang="en-IN" sz="3200" dirty="0" smtClean="0"/>
              <a:t>When income is between Rs 50 </a:t>
            </a:r>
            <a:r>
              <a:rPr lang="en-IN" sz="3200" dirty="0" err="1" smtClean="0"/>
              <a:t>lakh</a:t>
            </a:r>
            <a:r>
              <a:rPr lang="en-IN" sz="3200" dirty="0" smtClean="0"/>
              <a:t> and Rs 1 </a:t>
            </a:r>
            <a:r>
              <a:rPr lang="en-IN" sz="3200" dirty="0" err="1" smtClean="0"/>
              <a:t>crore</a:t>
            </a:r>
            <a:r>
              <a:rPr lang="en-IN" sz="3200" dirty="0" smtClean="0"/>
              <a:t>: The amount of income tax shall be increased by a surcharge at the rate of 10 per cent of such tax, where total income exceeds Rs 50 </a:t>
            </a:r>
            <a:r>
              <a:rPr lang="en-IN" sz="3200" dirty="0" err="1" smtClean="0"/>
              <a:t>lakh</a:t>
            </a:r>
            <a:r>
              <a:rPr lang="en-IN" sz="3200" dirty="0" smtClean="0"/>
              <a:t> but does not exceed Rs 1 </a:t>
            </a:r>
            <a:r>
              <a:rPr lang="en-IN" sz="3200" dirty="0" err="1" smtClean="0"/>
              <a:t>crore</a:t>
            </a:r>
            <a:r>
              <a:rPr lang="en-IN" sz="3200" dirty="0" smtClean="0"/>
              <a:t>.</a:t>
            </a:r>
            <a:br>
              <a:rPr lang="en-IN" sz="3200" dirty="0" smtClean="0"/>
            </a:br>
            <a:r>
              <a:rPr lang="en-IN" sz="3200" dirty="0" smtClean="0"/>
              <a:t>When income exceeds Rs 1 </a:t>
            </a:r>
            <a:r>
              <a:rPr lang="en-IN" sz="3200" dirty="0" err="1" smtClean="0"/>
              <a:t>crore</a:t>
            </a:r>
            <a:r>
              <a:rPr lang="en-IN" sz="3200" dirty="0" smtClean="0"/>
              <a:t>: The amount of income tax shall be increased by a surcharge at the rate of 15 per cent of such tax, where total income exceeds Rs 1 </a:t>
            </a:r>
            <a:r>
              <a:rPr lang="en-IN" sz="3200" dirty="0" err="1" smtClean="0"/>
              <a:t>crore</a:t>
            </a:r>
            <a:r>
              <a:rPr lang="en-IN" sz="3200" dirty="0" smtClean="0"/>
              <a:t>.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71656" cy="1152128"/>
          </a:xfrm>
        </p:spPr>
        <p:txBody>
          <a:bodyPr>
            <a:noAutofit/>
          </a:bodyPr>
          <a:lstStyle/>
          <a:p>
            <a:pPr algn="ctr" fontAlgn="base"/>
            <a:r>
              <a:rPr lang="en-IN" b="1" dirty="0" smtClean="0"/>
              <a:t>Surcharge</a:t>
            </a:r>
            <a:endParaRPr lang="en-IN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61</TotalTime>
  <Words>429</Words>
  <Application>Microsoft Office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Median</vt:lpstr>
      <vt:lpstr>Salient features of income tax</vt:lpstr>
      <vt:lpstr>Person includes:</vt:lpstr>
      <vt:lpstr>Assessee Section 2 (7)</vt:lpstr>
      <vt:lpstr>Gross Total Income</vt:lpstr>
      <vt:lpstr>Casual Income</vt:lpstr>
      <vt:lpstr>Total Income</vt:lpstr>
      <vt:lpstr>For the gross total income that you have earned in financial year 2018-19, its assessed in the assessment year 2019-20 and the ITR needs to be filed by the due date. Tax Rates – In case of an Individual </vt:lpstr>
      <vt:lpstr>Tax Rates – In case of a resident senior citizen (who is 60 years or more at any time during the previous year but less than 80 years on the last day of the previous year) </vt:lpstr>
      <vt:lpstr>Tax Rates – In case of a resident super senior citizen (who is 80 years or more at any time during the previous year) </vt:lpstr>
      <vt:lpstr>Slide 10</vt:lpstr>
      <vt:lpstr>Health and Education Cess</vt:lpstr>
      <vt:lpstr>Rebate under Section 87A:</vt:lpstr>
      <vt:lpstr>Surcharge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Salient features of income tax</dc:title>
  <dc:creator>Dr. Parmila</dc:creator>
  <cp:lastModifiedBy>Dr. Parmila</cp:lastModifiedBy>
  <cp:revision>17</cp:revision>
  <dcterms:created xsi:type="dcterms:W3CDTF">2020-01-10T15:15:35Z</dcterms:created>
  <dcterms:modified xsi:type="dcterms:W3CDTF">2020-01-20T15:34:44Z</dcterms:modified>
</cp:coreProperties>
</file>